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76" r:id="rId2"/>
    <p:sldId id="260" r:id="rId3"/>
    <p:sldId id="261" r:id="rId4"/>
    <p:sldId id="264" r:id="rId5"/>
    <p:sldId id="265" r:id="rId6"/>
    <p:sldId id="266" r:id="rId7"/>
    <p:sldId id="267" r:id="rId8"/>
    <p:sldId id="268" r:id="rId9"/>
    <p:sldId id="271" r:id="rId10"/>
    <p:sldId id="279" r:id="rId11"/>
    <p:sldId id="281" r:id="rId12"/>
    <p:sldId id="283" r:id="rId13"/>
    <p:sldId id="285" r:id="rId14"/>
    <p:sldId id="2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218"/>
    <a:srgbClr val="FF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25.62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28.384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0,'1'9,"0"0,0-1,1 1,0 0,1-1,0 0,0 1,0-1,9 13,6 7,24 30,-35-49,106 117,-19-24,-90-96,0 0,0 0,-1 0,0 0,0 1,0 0,-1-1,0 1,0 0,-1 0,1 0,-2 0,1 0,-1 0,-1 9,1-10,-1 0,0 0,0 0,0 0,-1 0,0 0,0 0,-1-1,1 1,-1-1,-1 1,1-1,-1 0,0-1,0 1,0-1,0 1,-6 3,9-7,-1 0,1 1,-1-1,0 0,1 0,-1-1,0 1,0 0,1 0,-1-1,0 1,0-1,0 1,0-1,0 0,0 0,1 0,-1 0,0 0,0-1,0 1,0 0,0-1,0 1,1-1,-1 0,0 0,0 1,1-1,-1 0,0-1,1 1,-2-2,0 0,0 0,1-1,-1 1,1-1,0 0,0 0,0 0,1 0,-1 0,1 0,0-1,0 1,0-8,2-78,1 61,-3-35,-1 58,1 1,-1-1,0 0,-1 1,1 0,-1-1,0 1,0 0,-1 0,0 1,1-1,-2 1,-6-6,-1-1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33.988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34.358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48.788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784 367,'0'8,"1"-1,0 1,1-1,0 0,0 0,1 1,3 6,5 14,26 78,116 348,-148-438,0-3,-1 0,-1 1,0-1,0 1,-1 0,0 26,-3-38,1-1,0 1,-1-1,1 0,-1 1,1-1,-1 0,0 1,0-1,1 0,-1 0,0 0,0 0,0 1,0-2,0 1,-1 0,1 0,0 0,0 0,0-1,-1 1,1 0,0-1,-1 1,1-1,-1 0,1 0,-2 1,-6 0,0 0,0-1,-15-1,11 0,-11 1,14 1,-1-1,1-1,-1 1,1-2,-20-4,28 5,0 0,1 0,-1 0,1 0,-1 0,1 0,-1 0,1 0,0-1,0 1,0-1,-1 1,1-1,1 1,-1-1,0 0,0 1,1-1,-1 0,0 1,1-1,0 0,-1 0,1 0,0 0,0 1,0-1,0 0,1 0,-1-2,2-8,1 1,0 0,7-18,-8 22,14-29,1 0,35-51,-32 55,-1 0,-2-1,17-45,-32 72,0 0,-1 1,1-1,-1 0,-1 0,1 0,-1 0,0 0,-1-8,0 9,0 1,0 0,-1 0,1 0,-1 0,0 0,0 0,-1 0,1 1,-1-1,0 1,0 0,-4-4,-34-27,-1 1,-1 2,-68-35,74 47,0 0,-2 3,0 1,0 2,-70-13,102 25,0 0,-1 0,1 1,0 0,-14 1,17 0,0 0,1 0,-1 0,1 1,-1 0,1-1,-1 1,1 0,0 0,0 1,0-1,0 1,-3 3,-6 9,1 1,0 0,1 1,1 0,-8 19,-60 138,-78 266,149-421,-11 44,15-58,2 0,-1 1,0-1,1 1,0 0,0-1,1 1,1 6,-2-11,0 0,1 0,-1 0,0-1,1 1,-1 0,1 0,-1 0,1 0,-1-1,1 1,-1 0,1 0,0-1,0 1,-1 0,1-1,0 1,0-1,0 1,0-1,-1 0,1 1,0-1,0 0,0 0,0 1,0-1,0 0,0 0,0 0,0 0,0 0,0 0,0 0,1-1,9-2,-1 0,0 0,0-1,0-1,-1 0,10-6,122-82,109-96,-9-11,419-452,-641 631,-13 16,-1 0,0-1,-1 0,0 1,1-2,3-7,-8 14,0 0,0 0,0 0,0 0,0-1,0 1,0 0,0 0,0 0,0 0,0-1,0 1,0 0,0 0,0 0,0 0,0-1,0 1,0 0,0 0,0 0,0 0,0-1,0 1,0 0,0 0,0 0,0 0,0 0,0-1,0 1,-1 0,1 0,0 0,0 0,0 0,0 0,0 0,-1 0,1-1,0 1,-10 0,-13 6,20-6,-34 9,-1-3,0-1,-1-1,-55-3,66 0,-1 2,1 1,-44 12,20-4,-96 28,146-39,-1 0,1 0,0 0,-1 1,1-1,0 0,0 1,0 0,1-1,-1 1,0 0,0 0,1 0,0 0,-1 0,1 1,0-1,0 0,0 1,0-1,0 0,1 1,-1-1,1 1,-1 2,0 10,0-1,1 0,3 21,-1-7,-1-15,-1 10,1 0,0 1,2-1,1 0,13 41,-8-41,1 0,1-1,23 33,-31-51,0 0,1 0,0 0,0-1,0 0,0 0,0 0,1 0,0-1,-1 0,1 0,0 0,0 0,0-1,0 0,8 1,10 0,-1 0,36-4,-26 1,13 2,44-3,-88 1,1 1,-1 0,1 0,-1-1,1 1,-1 0,0-1,1 0,-1 1,0-1,1 0,-1 1,0-1,0 0,0 0,0 0,0 0,0 0,0-1,2-1,-2 1,0-1,0 0,0 1,0-1,-1 0,1 0,-1 1,1-1,-1 0,0-3,-1-6,-1 0,0 1,0-1,-5-12,-27-77,-15-54,49 153,-1 1,1-1,-1 0,1 1,-1-1,0 1,1-1,-1 1,0-1,0 1,0-1,0 1,0 0,-1 0,1-1,-1 0,0 2,1-1,0 1,0-1,0 1,0 0,0-1,0 1,0 0,0 0,-1 0,1 0,0 0,0 0,0 0,0 1,0-1,0 0,-2 1,-3 2,0 0,1 0,-1 1,1 0,0 0,0 0,-6 7,-136 164,68-78,-128 126,188-203,15-16,-1 0,1 1,0 0,0 0,1 0,-4 6,7-9,-1-1,1 1,-1 0,1 0,-1 0,1-1,0 1,0 0,0 0,0 0,0 0,1-1,-1 1,0 0,1 0,-1 0,1-1,0 1,0 0,-1-1,1 1,0-1,0 1,2 1,5 8,1 0,0-1,0 0,13 10,-16-15,0-1,0 0,0-1,1 0,0 0,0 0,0-1,0 0,13 2,33 3,-1-2,1-3,0-2,-1-2,78-14,-84 7,0-3,-1-2,57-24,-16-2,-81 37,-1 0,1 0,-1-1,0 1,0-1,-1 0,1 0,-1 0,0 0,3-6,25-52,-21 42,6-15,-1-1,-2-1,-2 0,-1-1,-1 0,-3 0,-1-1,-1 0,-3 0,-4-47,3 77,-2 0,1 0,-1 0,0 0,-1 1,-6-15,8 21,0 0,0 1,0-1,0 0,0 1,-1-1,1 1,0-1,-1 1,1 0,-1-1,1 1,-1 0,0 0,1 0,-1 0,0 0,0 1,0-1,1 0,-1 1,0 0,0-1,0 1,0 0,0 0,0 0,0 0,0 0,0 0,0 1,0-1,0 1,0-1,0 1,-2 1,-2 2,0 1,0-1,1 1,-1 0,1 0,0 1,1 0,0 0,-1 0,-3 8,-9 12,-31 33,-109 102,-71 32,172-149,-108 65,156-104,-1-1,0 0,0-1,0 0,0 0,0-1,-1 0,-16 1,22-2,0 1,-1-1,1 1,0 0,0 0,0 0,0 0,0 1,1 0,-1 0,1 0,0 0,0 0,0 1,-4 6,-23 20,22-25,-12 11,19-15,0 0,1 0,-1-1,1 1,-1 0,1 0,0 0,-1 0,1 0,0 0,-1 0,1 0,0 0,0 0,0 0,0 0,0 0,0 0,0 0,1 0,-1 0,0 0,1 1,9 21,1 0,2-1,0 0,1-1,21 24,34 52,-66-92,0-1,0 0,0 0,0-1,1 1,-1-1,1 1,0-1,0 0,1-1,6 4,3 1,1-2,20 6,6 1,43 20,85 27,-152-53,-12-4,-1 0,1-1,0 0,0 0,0 0,6 0,-10-1,0 0,1 0,-1-1,1 1,-1 0,0-1,1 1,-1-1,0 0,1 1,-1-1,0 0,0 0,0 0,0 0,0 0,0 0,0 0,0 0,0 0,0 0,0 0,-1-1,1 1,0-3,0 4,-1 0,0-1,1 1,-1 0,0 0,0-1,0 1,1 0,-1-1,0 1,0 0,0-1,0 1,0 0,0-1,0 1,1 0,-1-1,0 1,0 0,0-1,0 1,0 0,-1-1,1 1,0 0,0-1,0 1,0 0,0-1,0 1,0 0,-1-1,1 1,0 0,0 0,0-1,-1 1,1 0,0 0,-1-1,1 1,0 0,0 0,-1 0,1 0,0-1,-1 1,1 0,0 0,-1 0,1 0,0 0,-1 0,1 0,0 0,-1 0,1 0,0 0,-1 0,1 0,0 0,-1 0,1 0,0 0,-1 1,1-1,-1 0,-28 12,23-10,-310 126,138-60,172-65,-17 6,-35 10,52-17,0-1,0 0,-1 0,1-1,0 1,0-1,0-1,0 1,-1-1,1 0,-8-3,10 2,1 0,0 0,-1 0,1 0,0 0,0-1,1 0,-1 1,1-1,-1 0,1 0,0-1,0 1,-2-5,-4-9,-10-30,6 13,2 10,-1 2,-1-1,-1 1,-1 1,-1 0,0 1,-23-22,30 35,4 4,1 0,-1 0,1-1,-1 1,1-1,-4-7,6 10,1 0,0 0,-1 0,1 0,0 0,0 0,0 0,0 0,0 0,0 0,0 0,0 0,0 0,0 0,1 0,-1 0,0 0,1 0,-1 0,1 0,-1 0,1 0,-1 0,1 0,0 1,-1-1,1 0,0 0,0 1,0-1,-1 0,1 1,0-1,0 1,0-1,0 1,0 0,1-1,11-5,0 0,1 1,0 0,26-4,60-5,-48 9,439-102,-379 78,-103 27,120-36,-114 33,0-1,-1-1,1-1,-1 0,-1 0,16-14,-5 0,28-37,-33 37,-10 12,1-2,-2 0,1 0,-2 0,0-1,0 0,-1 0,-1-1,0 0,-1 0,0 0,-1 0,-1-1,0 1,-1-1,-1-26,-1 37,0 1,1-1,-1 1,0-1,-1 1,1-1,-1 1,1 0,-1-1,0 1,0 0,-1 0,1 0,-1 1,1-1,-1 1,-4-4,-4-1,-1-1,0 2,-18-8,-10-6,-60-30,76 39,-41-14,22 9,28 11,0 0,-23-3,-13-3,39 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3:53.173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419 160,'-51'0,"14"-2,-46 6,72-3,-1 1,1 0,0 1,0 1,0-1,0 2,1-1,-13 9,16-10,1 1,0-1,0 2,1-1,-1 1,1-1,0 2,1-1,-1 0,1 1,0 0,0 0,0 0,-3 9,2-3,-1 0,1 1,0-1,1 1,1 0,0 0,-2 17,5-28,0-1,0 0,1 1,-1-1,1 0,-1 1,1-1,-1 0,1 0,0 1,-1-1,1 0,0 0,0 0,0 0,0 0,0 0,0 0,0-1,0 1,0 0,1 0,-1-1,0 1,0-1,2 1,43 11,-39-10,67 9,75 4,81-7,-186-7,362 2,-392-3,-10 0,0 1,-1-1,1-1,-1 1,1 0,0-1,-1 0,1 1,3-3,-7 3,0 0,1-1,-1 1,0 0,0 0,0-1,0 1,1 0,-1-1,0 1,0 0,0 0,0-1,0 1,0 0,0-1,0 1,0 0,0-1,0 1,0 0,0 0,0-1,0 1,-1 0,1-1,0 1,0 0,0 0,0-1,0 1,-1 0,1 0,0-1,0 1,-1 0,1 0,0 0,0-1,-1 1,1 0,0 0,0 0,-1 0,1 0,0 0,-1-1,-13-8,-76-26,-8-5,68 23,1-1,1-1,-33-30,12 11,46 35,0 0,-1 0,2 0,-1-1,0 1,1-1,-1 1,1-1,0 0,0 0,1 0,-2-5,-8-15,10 22,0 1,-1-1,1 0,-1 0,1 0,-1 1,0-1,0 1,0-1,1 1,-2 0,1 0,-2-1,-36-12,9 4,-6-8,7 3,-49-17,27 13,38 13,-1 0,0 1,0 1,0 0,-1 1,1 1,-17 0,30 2,0 0,0 1,0-1,0 1,0-1,0 1,0 0,0 0,1 0,-1 0,0 0,1 1,-1-1,1 0,-1 1,1-1,-1 1,1-1,0 1,0 0,0 0,0-1,-1 4,-3 7,1 0,-6 23,1-4,2-12,-16 24,14-27,0 0,-6 19,14-31,1-1,-1 0,1 0,-1 0,1 1,0-1,0 0,1 0,-1 0,1 1,-1-1,2 4,17 38,-8-22,81 205,-91-224,1 0,0 0,0 0,0-1,1 1,-1-1,1 0,0 1,0-1,0 0,5 3,3 2,1-1,16 7,15 10,4 9,40 25,-82-55,1-1,-1 1,1-1,-1 0,1-1,0 1,0-1,0 0,0-1,0 0,0 1,0-2,0 1,0-1,0 0,9-3,-11 3,0-1,1 1,-1-1,0 0,0-1,0 1,0-1,-1 0,1 0,-1 0,0 0,0 0,0-1,0 1,0-1,-1 0,1 0,-1 0,0 0,-1-1,3-6,-1-5,0 0,-1 0,-1 0,0 0,-3-18,-12-79,14 112,-42-209,35 185,-1 0,-1 0,-1 1,-1 0,-2 1,-17-26,26 45,1 0,-1 0,0 1,0-1,0 1,-1 0,1 0,-1 1,1-1,-1 1,0 0,0 0,0 1,0-1,0 1,-7-1,-9 0,0 1,-37 2,32 0,-24-1,-48 3,92-2,1 0,0 1,-1 0,1-1,0 2,0-1,0 1,-6 4,-35 29,44-34,1 0,-1 1,0-1,1 0,-1 1,1-1,0 0,-2 5,-1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2T17:24:05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377 136 24575,'-3'-4'0,"-1"2"0,0-1 0,0 0 0,0 1 0,0 0 0,-8-3 0,-4-3 0,-25-14 0,-1 2 0,-1 2 0,0 2 0,-49-12 0,90 27 0,0 1 0,1-1 0,-1 1 0,0 0 0,1 0 0,-1-1 0,0 1 0,0 0 0,1 1 0,-1-1 0,0 0 0,0 0 0,1 1 0,-1-1 0,0 1 0,1-1 0,-1 1 0,1 0 0,-1 0 0,1 0 0,-1 0 0,1 0 0,-1 0 0,1 0 0,0 0 0,0 0 0,-1 1 0,1-1 0,-2 3 0,1 3 0,-1-1 0,1 0 0,1 1 0,-1-1 0,1 1 0,-1 10 0,1-13 0,0 2 0,1 0 0,-1 1 0,1-1 0,0 0 0,1 0 0,-1 1 0,1-1 0,2 8 0,-1-10 0,0 1 0,0-1 0,0 0 0,1 0 0,0 0 0,-1 0 0,1 0 0,1 0 0,-1-1 0,0 0 0,6 5 0,39 32 0,65 72 0,-58-64 0,-54-47-105,0 0 0,0 0 0,1 0 0,-1 0 0,0 0 0,1 0 0,-1-1 0,1 1 0,-1-1 0,1 1 0,-1-1 0,4 1 0,3-2-6721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4:20.992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205 180,'-74'168,"39"-85,34-80,-5 9,1 0,0 0,1 0,1 1,-1-1,-1 23,5-33,0 0,1 0,-1-1,1 1,-1 0,1 0,0-1,-1 1,1 0,0-1,0 1,0-1,0 1,0-1,1 0,-1 1,0-1,1 0,-1 0,1 0,-1 0,1 0,-1 0,1 0,0-1,-1 1,4 0,5 2,0 0,0-1,16 2,-21-4,31 4,0-1,0-2,45-5,-78 4,0-1,0 0,-1 1,1-1,0 0,-1 0,1 0,-1-1,1 1,-1-1,0 1,1-1,-1 0,0 0,0 0,0 0,-1 0,1 0,0-1,-1 1,1 0,-1-1,0 1,0-1,0 0,0 1,0-1,-1 0,1-3,1-9,0-1,-2 0,1 1,-4-19,2 9,-1-12,1 19,0 0,1 0,1 0,4-29,-3 40,1 1,0 0,-1 0,2 1,-1-1,1 1,0-1,0 1,0 0,0 1,1-1,0 1,8-6,3-1,1 1,0 0,22-8,-22 13,-14 4,-1 1,1-1,-1 1,0-1,1 0,-1 0,0 0,0 0,0 0,0-1,0 1,0 0,2-3,-4 4,0 0,1 0,-1 0,0-1,0 1,0 0,0 0,0 0,0 0,0-1,0 1,0 0,0 0,0 0,0-1,0 1,0 0,0 0,0 0,-1 0,1 0,0-1,0 1,0 0,0 0,0 0,0 0,0 0,0-1,0 1,-1 0,1 0,0 0,0 0,0 0,0 0,0 0,-1 0,1-1,0 1,0 0,-13-3,-10 0,-24 2,28 2,1-2,-1 0,1-1,0-1,-32-9,24 3,-85-28,92 33,0 0,0 1,-1 0,-20 1,7 4,22-1,0-1,-1 1,1-2,0 0,-15-3,26 4,0 0,-1 0,1 0,0 0,-1 0,1 0,0 0,-1 0,1 0,0 0,-1 0,1 0,0 0,-1 0,1-1,0 1,-1 0,1 0,0 0,0-1,-1 1,1 0,0 0,0-1,0 1,-1 0,1-1,0 1,0 0,0 0,0-1,-1 0,12-3,17-1,-22 5,0 0,0 1,0-1,0 1,0 0,0 1,-1-1,1 1,-1 0,1 1,-1-1,0 1,8 6,-4-3,-1 1,1 1,-1 0,-1 0,0 0,10 15,-15-18,1 0,-1 1,0-1,0 1,0-1,-1 1,0 0,1 7,-1-8,-1 1,1-1,0 0,1 1,0-1,-1 0,2 0,-1 0,0 0,4 5,-1-3,0 0,-1 0,0 1,-1-1,0 1,0 0,2 9,9 60,-3-12,-4-29,3 63,-8-63,1-20,1-3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2T17:24:41.457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931 1435,'-14'1,"-1"1,1 1,0 0,1 1,-23 9,-10 2,-70 14,-75 24,172-46,6-3,1 1,0 0,-18 11,21-10,-1-1,-1 0,1 0,-1-1,0 0,0-1,0 0,0-1,0-1,-13 1,18 0,0-1,0 1,0 0,0 0,1 0,-1 1,1 0,-9 6,7-5,0 0,0 0,-13 5,19-9,0 0,0 1,-1-1,1 0,0 0,0 0,0 0,0 0,0 0,0 0,0 0,0 0,0-1,0 1,0 0,-2-1,1-5,10-3,9 0,-1 1,1 1,0 0,23-5,12-6,-39 14,440-170,-12-23,-415 185,-17 9,0-1,-1 0,0-1,0 1,0-2,0 1,-1-1,0 0,8-9,-14 13,0 0,0 1,0-1,-1 0,1 0,0 0,-1 0,0 0,1 0,-1 0,0 0,0 0,0 0,0 0,0 0,-1 0,1 0,-1 0,1 1,-1-1,0 0,1 0,-1 0,0 0,0 1,0-1,-1 1,1-1,0 0,-2-1,-7-7,0 0,0 1,-16-11,14 11,-109-75,37 28,63 45,0 0,0 0,-1 2,-1 1,1 1,-45-8,60 13,-74-15,-2 3,-121-6,189 19,0 0,-23-6,23 3,-1 2,-17-2,-10 6,33-1,0 0,0-1,-1 0,1-1,0 0,-1 0,-9-3,18 3,0-1,1 1,-1 0,0 0,1-1,-1 1,1-1,-1 0,1 1,0-1,0 0,-1 0,1 1,1-1,-1 0,0 0,0 0,1 0,-1 0,1-1,0 1,-1-2,0-9,0 0,2-19,0 21,0-5,1 0,1 0,0 0,1 0,7-17,37-75,98-180,-141 278,-1-1,1 1,-2-1,1 0,2-15,-6 24,0 0,1 1,-1-1,0 0,0 0,0 0,0 0,-1 0,1 1,0-1,-1 0,1 0,-1 0,1 1,-1-1,0 0,0 1,0-1,0 0,0 1,0-1,-1 1,1 0,0-1,-1 1,1 0,-1 0,1 0,-1 0,0 0,1 0,-1 0,0 1,1-1,-1 1,0-1,0 1,0 0,-2-1,-16-1,1 1,-1 1,1 1,-38 6,45-5,0 0,1 2,-1-1,1 1,0 1,0 0,1 1,-1 0,-10 9,20-15,1 0,-1 0,1 1,-1-1,0 0,1 1,-1-1,1 0,0 1,-1-1,1 1,-1-1,1 1,0-1,-1 1,1-1,0 1,-1-1,1 1,0-1,0 1,0 0,0-1,-1 1,1-1,0 1,0 0,0-1,0 1,0-1,0 1,1 0,-1-1,0 1,0-1,0 1,0 0,1-1,-1 1,0-1,1 1,-1-1,0 1,1-1,-1 1,1-1,-1 0,1 1,-1-1,1 1,-1-1,1 1,3 1,0-1,0 1,0 0,0-1,0 0,6 1,231 25,-102-14,121-5,-213-9,-98 3,-84 14,-50 20,160-31,-52 13,-105 18,148-31,1-2,-1-1,-49-4,194 2,-41-1,327 1,-380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50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1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05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18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08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05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68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69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37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B968F3-FCF8-4A72-9A17-1B3BCBAB0F42}" type="datetimeFigureOut">
              <a:rPr lang="it-IT" smtClean="0"/>
              <a:t>23/10/2024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15A8D6-4BFC-4F8E-8B7F-DE49193A06A2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03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idascienze.it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kitlab.exa.unicen.edu.ar/" TargetMode="Externa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scritturebrevi.it/2013/05/09/volare-alto-ovvero-il-punto-e-virgola-che-carattere/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www.lavoricreativifaidate.com/2020/03/come-sterilizzare-e-riadoperare-le.html" TargetMode="External"/><Relationship Id="rId7" Type="http://schemas.openxmlformats.org/officeDocument/2006/relationships/hyperlink" Target="https://it.wikipedia.org/wiki/Cilindro_graduato" TargetMode="External"/><Relationship Id="rId12" Type="http://schemas.openxmlformats.org/officeDocument/2006/relationships/image" Target="../media/image3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11" Type="http://schemas.openxmlformats.org/officeDocument/2006/relationships/hyperlink" Target="https://www.ambientebio.it/rimedi-naturali/erbe-piante-medicinali/clorofilla-liquida-tutti-i-benefici-per-la-salute-che-ti-sorprenderanno/" TargetMode="External"/><Relationship Id="rId5" Type="http://schemas.openxmlformats.org/officeDocument/2006/relationships/hyperlink" Target="https://milanoinmovimento.com/rubriche/italia-raggi-x/i-tagli-ai-futuri-medici-fanno-ammalare-il-paese/attachment/forbici" TargetMode="External"/><Relationship Id="rId10" Type="http://schemas.openxmlformats.org/officeDocument/2006/relationships/image" Target="../media/image36.jpg"/><Relationship Id="rId4" Type="http://schemas.openxmlformats.org/officeDocument/2006/relationships/image" Target="../media/image8.gif"/><Relationship Id="rId9" Type="http://schemas.openxmlformats.org/officeDocument/2006/relationships/hyperlink" Target="https://gogojob.site/469831/Graduated-Transfer-Pipettes-Dropper-Polyethylen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hyperlink" Target="https://www.lavoricreativifaidate.com/2020/03/come-sterilizzare-e-riadoperare-le.html" TargetMode="External"/><Relationship Id="rId3" Type="http://schemas.openxmlformats.org/officeDocument/2006/relationships/hyperlink" Target="https://en.wikipedia.org/wiki/Mortar_and_pestle" TargetMode="External"/><Relationship Id="rId7" Type="http://schemas.openxmlformats.org/officeDocument/2006/relationships/hyperlink" Target="https://wikidonca.it/dizionario/Trattojo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hyperlink" Target="https://www.ricettamediterranea.it/muffin-spinaci-ricotta/spinaci/" TargetMode="External"/><Relationship Id="rId5" Type="http://schemas.openxmlformats.org/officeDocument/2006/relationships/hyperlink" Target="https://www.cakemania.it/blog/come-togliere-le-etichette-dai-barattoli-di-vetro/" TargetMode="External"/><Relationship Id="rId10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hyperlink" Target="https://milanoinmovimento.com/rubriche/italia-raggi-x/i-tagli-ai-futuri-medici-fanno-ammalare-il-paese/attachment/forbic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https://en.wikipedia.org/wiki/Mortar_and_pestle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bientebio.it/10-consigli-per-bere-acqua-nel-modo-corretto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voricreativifaidate.com/2020/03/come-sterilizzare-e-riadoperare-le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18" Type="http://schemas.openxmlformats.org/officeDocument/2006/relationships/image" Target="../media/image3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8.png"/><Relationship Id="rId17" Type="http://schemas.openxmlformats.org/officeDocument/2006/relationships/customXml" Target="../ink/ink9.xml"/><Relationship Id="rId2" Type="http://schemas.openxmlformats.org/officeDocument/2006/relationships/image" Target="../media/image24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customXml" Target="../ink/ink5.xml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2F31DF-44BF-17A0-334D-8FEA4FE9C2CE}"/>
              </a:ext>
            </a:extLst>
          </p:cNvPr>
          <p:cNvSpPr txBox="1"/>
          <p:nvPr/>
        </p:nvSpPr>
        <p:spPr>
          <a:xfrm>
            <a:off x="642937" y="5029937"/>
            <a:ext cx="7443788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ESPERIENZE DI LABORATORIO 2C E 2D</a:t>
            </a:r>
          </a:p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PLESSO VIA NOVARA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B429112-D3BE-DE77-F6FE-9EE78A34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74644" y="172879"/>
            <a:ext cx="4467225" cy="4343400"/>
          </a:xfrm>
          <a:prstGeom prst="rect">
            <a:avLst/>
          </a:prstGeom>
        </p:spPr>
      </p:pic>
      <p:sp>
        <p:nvSpPr>
          <p:cNvPr id="13" name="Sottotitolo 12">
            <a:extLst>
              <a:ext uri="{FF2B5EF4-FFF2-40B4-BE49-F238E27FC236}">
                <a16:creationId xmlns:a16="http://schemas.microsoft.com/office/drawing/2014/main" id="{481057E2-C0B7-9EC4-A12E-10535DF7E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7281"/>
            <a:ext cx="3200400" cy="1463040"/>
          </a:xfrm>
          <a:solidFill>
            <a:schemeClr val="accent1"/>
          </a:solidFill>
        </p:spPr>
        <p:txBody>
          <a:bodyPr/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1.ESTRAZIONE CLOROFILLA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51B5E13-558B-8278-8A0C-BE705BAB8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3318" y="504624"/>
            <a:ext cx="5482682" cy="36528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66BD01C-3DC4-22DB-F9C6-59CC21E0C666}"/>
              </a:ext>
            </a:extLst>
          </p:cNvPr>
          <p:cNvSpPr txBox="1"/>
          <p:nvPr/>
        </p:nvSpPr>
        <p:spPr>
          <a:xfrm>
            <a:off x="613318" y="4222207"/>
            <a:ext cx="5236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s://kitlab.exa.unicen.edu.ar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368278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4B6D4D-01BE-E7DD-F0B2-C70C68E2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29" y="585216"/>
            <a:ext cx="11649601" cy="149961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MA SIAMO SICURI CHE IN QUEL LIQUIDO, L’UNICO COLORE SIA IL </a:t>
            </a:r>
            <a:r>
              <a:rPr lang="it-IT" sz="3200" b="1" dirty="0" err="1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VERDe</a:t>
            </a:r>
            <a:r>
              <a:rPr lang="it-IT" sz="32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75C266-59FA-684E-662E-C9139714AA91}"/>
              </a:ext>
            </a:extLst>
          </p:cNvPr>
          <p:cNvSpPr txBox="1"/>
          <p:nvPr/>
        </p:nvSpPr>
        <p:spPr>
          <a:xfrm>
            <a:off x="3420278" y="2084832"/>
            <a:ext cx="379333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PER SCOPRIRLO ABBIAMO FATTO UN ALTRO ESPERIMENTO: UNA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CROMATOGRAFIA!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3701C07-E12B-977C-0DE9-6C8F455E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8577" y="1957388"/>
            <a:ext cx="2409251" cy="24092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04A6884-E0FD-3CE6-1F99-22E6F7393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90" y="3226547"/>
            <a:ext cx="4124325" cy="30932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F0FA76-1A0E-6CDD-44FC-3837D4C24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98" y="2886526"/>
            <a:ext cx="1516261" cy="20216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FE41F3C-DFD2-9DBA-913E-111DC6CD6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84" y="3329439"/>
            <a:ext cx="1718616" cy="15787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C2ED547-61F6-CEE9-51E7-53E5517B5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8" y="4561285"/>
            <a:ext cx="1263123" cy="22083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105498A-848C-16AA-9583-CE405E5E6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006" y="4569903"/>
            <a:ext cx="1319822" cy="21997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AAD545D-7C8F-4625-3033-9C53AC93B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68" y="3707606"/>
            <a:ext cx="1441812" cy="27146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E7BBB92-DDDB-91F3-A01F-75C4343263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49" y="4619774"/>
            <a:ext cx="1319822" cy="209365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E1CE0E4-B9A1-EA41-337D-85CCC60A7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70" y="4617463"/>
            <a:ext cx="1037114" cy="209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8A669-BB59-CB5B-110D-B46A4728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29" y="742378"/>
            <a:ext cx="10955941" cy="1499616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ESPERIMENTO 2:</a:t>
            </a:r>
            <a:br>
              <a:rPr lang="it-IT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CROMATOGRAFIA</a:t>
            </a:r>
            <a:endParaRPr lang="it-IT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5FF721-AE87-77BB-F177-295B596E09BD}"/>
              </a:ext>
            </a:extLst>
          </p:cNvPr>
          <p:cNvSpPr txBox="1"/>
          <p:nvPr/>
        </p:nvSpPr>
        <p:spPr>
          <a:xfrm>
            <a:off x="1253135" y="2398694"/>
            <a:ext cx="1725842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MATERIALI: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-STRISCE DI CARTA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RUVIDA  ASSORBENTE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-FORBICI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-PIPPETTE PASTEUR 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-CILINDRO GRADUATO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-COLINO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1A33F5-1B87-EA7D-4CEA-6E70EDFA91AD}"/>
              </a:ext>
            </a:extLst>
          </p:cNvPr>
          <p:cNvSpPr txBox="1"/>
          <p:nvPr/>
        </p:nvSpPr>
        <p:spPr>
          <a:xfrm>
            <a:off x="7367586" y="2692277"/>
            <a:ext cx="3529012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SOSTANZE: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-ESTRATTO ALCOLICO DI CLOROFILLA</a:t>
            </a: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-ALCOOL ETILICO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9990ED7-C44F-523D-E14C-10E73F05E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0800000" flipV="1">
            <a:off x="7217143" y="4542798"/>
            <a:ext cx="1485900" cy="14859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969CCC9-B958-C43F-47AA-5BE62EAA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00483" y="2322997"/>
            <a:ext cx="1904061" cy="18498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10A0C4A-758C-E4D6-4A60-3555E0ED8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676" y="3550425"/>
            <a:ext cx="998685" cy="233600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795EEDB-8BDB-3B40-FB89-083B8DA88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709254" y="5063859"/>
            <a:ext cx="1486521" cy="148652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F93E218-CB85-02AD-B4C5-0D16C48E8A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940589" y="4542798"/>
            <a:ext cx="3132725" cy="1754326"/>
          </a:xfrm>
          <a:prstGeom prst="rect">
            <a:avLst/>
          </a:prstGeom>
        </p:spPr>
      </p:pic>
      <p:pic>
        <p:nvPicPr>
          <p:cNvPr id="6" name="Immagine 5" descr="Immagine che contiene tavolo, interno, tazza, stoviglie&#10;&#10;Descrizione generata automaticamente">
            <a:extLst>
              <a:ext uri="{FF2B5EF4-FFF2-40B4-BE49-F238E27FC236}">
                <a16:creationId xmlns:a16="http://schemas.microsoft.com/office/drawing/2014/main" id="{408E2DDE-B16F-0DD3-9333-1A94CC2332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49" y="4013269"/>
            <a:ext cx="3993789" cy="29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4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59D52F-C2FB-05C3-0BB9-10C7A51A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46" y="271463"/>
            <a:ext cx="4619434" cy="5961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PROCEDIMENTO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221DD9-9337-8A3B-19CB-5D7C142F07A2}"/>
              </a:ext>
            </a:extLst>
          </p:cNvPr>
          <p:cNvSpPr txBox="1"/>
          <p:nvPr/>
        </p:nvSpPr>
        <p:spPr>
          <a:xfrm>
            <a:off x="1059845" y="867563"/>
            <a:ext cx="4619435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1. PRELEVIAMO UN PO’ DI CLOROFILLA (DELL’ESPERIMENTO PRECEDENTE) CON UNA PIPETTA E  METTIAMO UNA PICCOLA GOCCIA DI LIQUIDO SULLA STRISCIOLINA DI CARTA ASSORBENTE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B60592-A224-00EA-3779-DE997CD0EC57}"/>
              </a:ext>
            </a:extLst>
          </p:cNvPr>
          <p:cNvSpPr txBox="1"/>
          <p:nvPr/>
        </p:nvSpPr>
        <p:spPr>
          <a:xfrm>
            <a:off x="1059844" y="2367682"/>
            <a:ext cx="461943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SOFFIAMO SULLA STRISCIOLINA PER FAR EVAPORARE L’ALCOOL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E9BF05-AE11-1653-3BF0-9C74BF5A1FBC}"/>
              </a:ext>
            </a:extLst>
          </p:cNvPr>
          <p:cNvSpPr txBox="1"/>
          <p:nvPr/>
        </p:nvSpPr>
        <p:spPr>
          <a:xfrm>
            <a:off x="1059843" y="3087604"/>
            <a:ext cx="4619434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3. METTIAMO UN PO’ DI ALCOOL NEL BARATTOLO DI VETRO</a:t>
            </a:r>
          </a:p>
          <a:p>
            <a:r>
              <a:rPr lang="it-IT" b="1" dirty="0"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4. IMMERGIAMO LA STRISCIOLINA DALLA PARTE DOVE C’E’ LA MACCHIA VERDE</a:t>
            </a:r>
          </a:p>
          <a:p>
            <a:r>
              <a:rPr lang="it-IT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5. ASPETTIAMO UNA VENTINA DI MINUTI. COSA ACCADRA’?</a:t>
            </a:r>
          </a:p>
        </p:txBody>
      </p:sp>
      <p:pic>
        <p:nvPicPr>
          <p:cNvPr id="7" name="Immagine 6" descr="Immagine che contiene persona, interno&#10;&#10;Descrizione generata automaticamente">
            <a:extLst>
              <a:ext uri="{FF2B5EF4-FFF2-40B4-BE49-F238E27FC236}">
                <a16:creationId xmlns:a16="http://schemas.microsoft.com/office/drawing/2014/main" id="{D18DC2DC-FA43-14BD-1ABE-04B1A6975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066" y="596818"/>
            <a:ext cx="3000238" cy="284981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8629BC-F1B0-ECEF-BCD6-E8FA7BFB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1304" y="932372"/>
            <a:ext cx="3286123" cy="2464592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8873774-DB12-49B4-594F-F6AEAA09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23" y="3875595"/>
            <a:ext cx="3909980" cy="29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5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6A1289-1A0E-ED2B-0428-77A9D585877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OSSERVAZIONI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EEA812-8994-C58D-8E93-B150FD658CD6}"/>
              </a:ext>
            </a:extLst>
          </p:cNvPr>
          <p:cNvSpPr txBox="1"/>
          <p:nvPr/>
        </p:nvSpPr>
        <p:spPr>
          <a:xfrm>
            <a:off x="1024128" y="2084832"/>
            <a:ext cx="7093744" cy="221599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L’ALCOOL RISALENDO LUNGO LA STRISCIA DI CARTA, PORTA CON SE’ IL PIGMENTO COLORATO, CHE RISULTA ORA SEPARATO IN COLORI DIVERSI: MARRONE, GIALLO, ARANCIONE, ROSSO, VERDE! </a:t>
            </a:r>
          </a:p>
          <a:p>
            <a:endParaRPr lang="it-IT" dirty="0"/>
          </a:p>
        </p:txBody>
      </p:sp>
      <p:sp>
        <p:nvSpPr>
          <p:cNvPr id="4" name="Smile 3">
            <a:extLst>
              <a:ext uri="{FF2B5EF4-FFF2-40B4-BE49-F238E27FC236}">
                <a16:creationId xmlns:a16="http://schemas.microsoft.com/office/drawing/2014/main" id="{48EE8DE6-F041-B224-86AA-38638F7B9C75}"/>
              </a:ext>
            </a:extLst>
          </p:cNvPr>
          <p:cNvSpPr/>
          <p:nvPr/>
        </p:nvSpPr>
        <p:spPr>
          <a:xfrm>
            <a:off x="2564606" y="4494848"/>
            <a:ext cx="2193131" cy="221599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BB467-27BE-FD3D-A254-5F9BB754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31" y="4322399"/>
            <a:ext cx="3290887" cy="246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32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7A2D51D-3DA0-29D4-04DF-4FDA073D1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3" y="564358"/>
            <a:ext cx="11002283" cy="59697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C0368A-11F4-FFB7-2BCC-8BBA2C63C948}"/>
              </a:ext>
            </a:extLst>
          </p:cNvPr>
          <p:cNvSpPr txBox="1"/>
          <p:nvPr/>
        </p:nvSpPr>
        <p:spPr>
          <a:xfrm>
            <a:off x="2193132" y="957262"/>
            <a:ext cx="682942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Arial Black" panose="020B0A04020102020204" pitchFamily="34" charset="0"/>
                <a:cs typeface="Arial" panose="020B0604020202020204" pitchFamily="34" charset="0"/>
              </a:rPr>
              <a:t>LE NOSTRE CONCLUSIONI!!!</a:t>
            </a:r>
          </a:p>
        </p:txBody>
      </p:sp>
    </p:spTree>
    <p:extLst>
      <p:ext uri="{BB962C8B-B14F-4D97-AF65-F5344CB8AC3E}">
        <p14:creationId xmlns:p14="http://schemas.microsoft.com/office/powerpoint/2010/main" val="3397156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FFF3B-33DE-D563-DD55-EBBB7944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449153" cy="149961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MATERIALI OCCORRENTI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27A094-3213-E890-AD94-38872C13FFC9}"/>
              </a:ext>
            </a:extLst>
          </p:cNvPr>
          <p:cNvSpPr txBox="1"/>
          <p:nvPr/>
        </p:nvSpPr>
        <p:spPr>
          <a:xfrm>
            <a:off x="1024128" y="2393156"/>
            <a:ext cx="2557462" cy="3662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STRUMENTI: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-Barattoli di vetro con coperchio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-Imbuto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-Forbici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-Mortaio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F91141-0041-7646-B2FD-3541EAF74127}"/>
              </a:ext>
            </a:extLst>
          </p:cNvPr>
          <p:cNvSpPr txBox="1"/>
          <p:nvPr/>
        </p:nvSpPr>
        <p:spPr>
          <a:xfrm>
            <a:off x="3924300" y="2393156"/>
            <a:ext cx="2557462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SOSTANZE: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-Alcool etilico </a:t>
            </a:r>
          </a:p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-foglie di spinaci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54C4FA-D296-7F74-37A3-D2DB073C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46065" y="4936902"/>
            <a:ext cx="1740367" cy="14996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61575FD-7251-E758-0B82-2AB9F40B9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44700" y="2393156"/>
            <a:ext cx="1319213" cy="17589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D2A27C-117F-940F-C371-FD709DC19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34005" y="4861917"/>
            <a:ext cx="1410867" cy="141086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6B32B52-A50B-9847-D520-BD634D4F6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52275" y="4204721"/>
            <a:ext cx="1904061" cy="184981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1B2423C-7277-91BB-51E3-462522B161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18849" y="2319499"/>
            <a:ext cx="2854432" cy="194951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0030C4F-1E03-0892-86BB-FF805FFB79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800000" flipV="1">
            <a:off x="6081522" y="5246537"/>
            <a:ext cx="1485900" cy="14859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937BAED1-2E5D-2542-E217-64CBF02DE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800000" flipV="1">
            <a:off x="6096000" y="5193923"/>
            <a:ext cx="14859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AC0ECF-BAD2-79CD-21AB-3A8EBF921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38" y="379027"/>
            <a:ext cx="9946523" cy="1499616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PROCEDIMENTO</a:t>
            </a:r>
            <a:r>
              <a:rPr lang="it-IT" sz="5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0FB3ED-F98B-CA6D-0E30-94046D35D160}"/>
              </a:ext>
            </a:extLst>
          </p:cNvPr>
          <p:cNvSpPr txBox="1"/>
          <p:nvPr/>
        </p:nvSpPr>
        <p:spPr>
          <a:xfrm>
            <a:off x="1122736" y="1609899"/>
            <a:ext cx="9946525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PRIMA ABBIAMO SMINUZZATO LE FOGLIE DI SPINACI</a:t>
            </a:r>
          </a:p>
          <a:p>
            <a:pPr marL="457200" indent="-457200">
              <a:buAutoNum type="arabicPeriod"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POI LE ABBIAMO SCHIACCIATE  CON IL MORTAIO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FFF3B23-78CA-0980-E8B0-EE8B71BE7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2352" y="1947723"/>
            <a:ext cx="429472" cy="370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0C61DE-DC90-0153-F498-AB2D5ADBE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" y="2662891"/>
            <a:ext cx="2003822" cy="26717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05DE45-42FD-4412-22F1-F142CD51C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3548657"/>
            <a:ext cx="2003822" cy="26717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B329AEA-1481-3769-E555-BB6F8308D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90" y="2577308"/>
            <a:ext cx="2110273" cy="274861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4B375C1-5A4E-5E27-AEC5-0B23633AF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2623" y="3927256"/>
            <a:ext cx="2620759" cy="19655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3F70A52-FEBA-FF79-D3EB-830D506DB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68" y="2685172"/>
            <a:ext cx="2134299" cy="2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46DBE-8726-371F-110A-E4F1AE408C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3. Un gruppo ha AGGIUNTO L’ACQUA (spinaci +acqua)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836E5D-0345-FC11-E2F5-F0D740E0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27270" y="2840922"/>
            <a:ext cx="2072505" cy="22097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2FDC6A-B3CE-B339-5BB3-FCBB8B785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2199132"/>
            <a:ext cx="3419475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8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21AC1-BFD7-CF09-A0C2-85B23F1185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4. GLI Altri gruppi hanno AGGIUNTO ALCOOL (spinaci +alcool)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76D6C45-37A0-BCA2-DB4D-5C868674D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66562" y="585216"/>
            <a:ext cx="1825438" cy="18254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376B8B1-E887-4FA9-487D-952CDBE2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410654"/>
            <a:ext cx="3059311" cy="40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149ED-ED22-C629-67AF-F61D98A5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69" y="286871"/>
            <a:ext cx="9720072" cy="149961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5. INFINE abbiamo chiuso i barattoli con i coperchi, lasciandoli a riposo per un paio di giorni. COSA ACCADRA’?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516521-843F-CD70-A955-64AF8F109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084" y="2398072"/>
            <a:ext cx="489267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8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6FF303-1B64-0388-507D-43E52ED049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5. DOPO UN PAIO DI GIORNI, Abbiamo filtrato il contenuto dei vari barattoli e abbiamo osservato i liquidi ottenuti</a:t>
            </a:r>
          </a:p>
        </p:txBody>
      </p:sp>
      <p:pic>
        <p:nvPicPr>
          <p:cNvPr id="8" name="Immagine 7" descr="Immagine che contiene persona, interno, vetro, bevanda&#10;&#10;Descrizione generata automaticamente">
            <a:extLst>
              <a:ext uri="{FF2B5EF4-FFF2-40B4-BE49-F238E27FC236}">
                <a16:creationId xmlns:a16="http://schemas.microsoft.com/office/drawing/2014/main" id="{EAED2FE6-B0FC-20CC-78EB-0E06718D1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2152" y="2984238"/>
            <a:ext cx="3897132" cy="29228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48C4F2-4B66-D3F0-900A-D54515FE81DA}"/>
              </a:ext>
            </a:extLst>
          </p:cNvPr>
          <p:cNvSpPr txBox="1"/>
          <p:nvPr/>
        </p:nvSpPr>
        <p:spPr>
          <a:xfrm>
            <a:off x="10047849" y="5154930"/>
            <a:ext cx="2303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COS’E’ QUEL LIQUIDO VERDE CHE ABBIAMO FILTRATO?  LA CLOROFILLA!!!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DA4074-C4C0-F05E-1E61-D9DC9903C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64" y="2768918"/>
            <a:ext cx="3720465" cy="27903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3472C3-674D-F29E-AEF9-97494F12F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3" y="2978944"/>
            <a:ext cx="2966085" cy="37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0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A00763-9D32-0B1F-2706-7E7C64F7BF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OSSERVAZIONI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D52ADB-A754-3E71-ED83-8C2A4742F176}"/>
              </a:ext>
            </a:extLst>
          </p:cNvPr>
          <p:cNvSpPr txBox="1"/>
          <p:nvPr/>
        </p:nvSpPr>
        <p:spPr>
          <a:xfrm>
            <a:off x="240061" y="2322952"/>
            <a:ext cx="3388659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 OSSERVIAMO IL BARATTOLO FOGLIE +ACQUA , L’ACQUA E’ RIMASTA PRESSOCCHE’ INCOLORE. </a:t>
            </a:r>
            <a:r>
              <a:rPr lang="it-IT" sz="2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FOGLIE NEL BARATTOLO CON ACQUA SONO ANCORA COLORATE DI VERDE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168F0-B530-2441-5586-A8C6A0C3214A}"/>
              </a:ext>
            </a:extLst>
          </p:cNvPr>
          <p:cNvSpPr txBox="1"/>
          <p:nvPr/>
        </p:nvSpPr>
        <p:spPr>
          <a:xfrm>
            <a:off x="8483493" y="2692283"/>
            <a:ext cx="3630707" cy="37856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SE OSSERVIAMO IL BARATTOLO FOGLIE +ALCOOL E’ PRESENTE UN LIQUIDO DI COLORE VERDE. </a:t>
            </a:r>
            <a:r>
              <a:rPr lang="it-IT" sz="2400" b="1" dirty="0">
                <a:highlight>
                  <a:srgbClr val="808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 FOGLIE NEL BARATTOLO CON ALCOOL SI SONO SCOLORITE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689BD2-D751-BB1A-CD3A-9790F549E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08" y="3028317"/>
            <a:ext cx="4652938" cy="3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76743-FB97-A6D7-6138-2910DB7F19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it-IT" sz="4800" b="1" dirty="0">
                <a:latin typeface="Arial" panose="020B0604020202020204" pitchFamily="34" charset="0"/>
                <a:cs typeface="Arial" panose="020B0604020202020204" pitchFamily="34" charset="0"/>
              </a:rPr>
              <a:t>CONCLUSIONI!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67EBAC-59B1-4E2B-AEEB-CA173CB5C429}"/>
              </a:ext>
            </a:extLst>
          </p:cNvPr>
          <p:cNvSpPr txBox="1"/>
          <p:nvPr/>
        </p:nvSpPr>
        <p:spPr>
          <a:xfrm>
            <a:off x="339259" y="3300413"/>
            <a:ext cx="2743200" cy="224676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CLOROFILLA NON SI SCIOGLIE IN ACQUA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(GLI SCIENZIATI DICONO: </a:t>
            </a:r>
            <a:r>
              <a:rPr lang="it-IT" sz="20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NON E’ IDROSOLUBILE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892CDD-4CC6-3BC6-D2D7-0BAE2BE1EF06}"/>
              </a:ext>
            </a:extLst>
          </p:cNvPr>
          <p:cNvSpPr txBox="1"/>
          <p:nvPr/>
        </p:nvSpPr>
        <p:spPr>
          <a:xfrm>
            <a:off x="7520083" y="2742604"/>
            <a:ext cx="4616822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COLORAZIONE VERDE NEL LIQUIDO DEL BARATTOLO FOGLIE+ALCOOL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E’ DOVUTA AL FATTO CHE ABBIAMO ESTRATTO LA CLOROFILLA DALLE FOGLIE. </a:t>
            </a:r>
            <a:r>
              <a:rPr lang="it-IT" sz="20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CLOROFILLA SI SCIOGLIE NELL’ ALCOOL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b="1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GLI SCIENZIATI DICONO:E’ ALCOOL SOLUBILE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BE2B1E-2DF7-76B2-EA82-F625A7383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22" y="2324083"/>
            <a:ext cx="4009297" cy="44696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9C1C98FE-267A-F144-9008-B7A3301C506F}"/>
                  </a:ext>
                </a:extLst>
              </p14:cNvPr>
              <p14:cNvContentPartPr/>
              <p14:nvPr/>
            </p14:nvContentPartPr>
            <p14:xfrm>
              <a:off x="6829099" y="4357282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9C1C98FE-267A-F144-9008-B7A3301C50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5099" y="424964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EFF8525E-5C7E-71D3-172E-BCA2DC526046}"/>
                  </a:ext>
                </a:extLst>
              </p14:cNvPr>
              <p14:cNvContentPartPr/>
              <p14:nvPr/>
            </p14:nvContentPartPr>
            <p14:xfrm>
              <a:off x="6829099" y="4378882"/>
              <a:ext cx="122400" cy="2358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EFF8525E-5C7E-71D3-172E-BCA2DC5260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5099" y="4270882"/>
                <a:ext cx="23004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25F482C2-EAAC-8471-8A1C-48A9FE67AFA4}"/>
                  </a:ext>
                </a:extLst>
              </p14:cNvPr>
              <p14:cNvContentPartPr/>
              <p14:nvPr/>
            </p14:nvContentPartPr>
            <p14:xfrm>
              <a:off x="3550219" y="4628722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25F482C2-EAAC-8471-8A1C-48A9FE67AF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6219" y="452072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6DD3E714-4774-445B-9D90-D0FCDB387F08}"/>
                  </a:ext>
                </a:extLst>
              </p14:cNvPr>
              <p14:cNvContentPartPr/>
              <p14:nvPr/>
            </p14:nvContentPartPr>
            <p14:xfrm>
              <a:off x="3550219" y="4628722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6DD3E714-4774-445B-9D90-D0FCDB387F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6219" y="452072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DD3E7017-5AEA-2181-2123-DE75964302EF}"/>
                  </a:ext>
                </a:extLst>
              </p14:cNvPr>
              <p14:cNvContentPartPr/>
              <p14:nvPr/>
            </p14:nvContentPartPr>
            <p14:xfrm>
              <a:off x="3318019" y="4396522"/>
              <a:ext cx="586800" cy="5778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DD3E7017-5AEA-2181-2123-DE75964302E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64019" y="4288522"/>
                <a:ext cx="69444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01169473-51EE-9769-3B3B-ADC39A4EFBDE}"/>
                  </a:ext>
                </a:extLst>
              </p14:cNvPr>
              <p14:cNvContentPartPr/>
              <p14:nvPr/>
            </p14:nvContentPartPr>
            <p14:xfrm>
              <a:off x="6728659" y="4364122"/>
              <a:ext cx="380880" cy="2876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01169473-51EE-9769-3B3B-ADC39A4EFBD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75019" y="4256482"/>
                <a:ext cx="48852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B9FB702-B137-BDBD-03CD-C886B118FD72}"/>
                  </a:ext>
                </a:extLst>
              </p14:cNvPr>
              <p14:cNvContentPartPr/>
              <p14:nvPr/>
            </p14:nvContentPartPr>
            <p14:xfrm>
              <a:off x="6800659" y="3923122"/>
              <a:ext cx="136080" cy="1461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B9FB702-B137-BDBD-03CD-C886B118FD7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1659" y="3914122"/>
                <a:ext cx="15372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99B75EDD-FE27-BE4B-CD88-F38847AA4E5A}"/>
                  </a:ext>
                </a:extLst>
              </p14:cNvPr>
              <p14:cNvContentPartPr/>
              <p14:nvPr/>
            </p14:nvContentPartPr>
            <p14:xfrm>
              <a:off x="6805699" y="3907282"/>
              <a:ext cx="218160" cy="22536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99B75EDD-FE27-BE4B-CD88-F38847AA4E5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51699" y="3799642"/>
                <a:ext cx="32580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352EAC98-206B-4581-A471-6D19891A8308}"/>
                  </a:ext>
                </a:extLst>
              </p14:cNvPr>
              <p14:cNvContentPartPr/>
              <p14:nvPr/>
            </p14:nvContentPartPr>
            <p14:xfrm>
              <a:off x="3443659" y="3848242"/>
              <a:ext cx="477720" cy="6062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352EAC98-206B-4581-A471-6D19891A830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90019" y="3740242"/>
                <a:ext cx="585360" cy="82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727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373</TotalTime>
  <Words>429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Tw Cen MT</vt:lpstr>
      <vt:lpstr>Tw Cen MT Condensed</vt:lpstr>
      <vt:lpstr>Wingdings 3</vt:lpstr>
      <vt:lpstr>Integrale</vt:lpstr>
      <vt:lpstr>Presentazione standard di PowerPoint</vt:lpstr>
      <vt:lpstr>MATERIALI OCCORRENTI </vt:lpstr>
      <vt:lpstr>PROCEDIMENTO </vt:lpstr>
      <vt:lpstr>3. Un gruppo ha AGGIUNTO L’ACQUA (spinaci +acqua)</vt:lpstr>
      <vt:lpstr>4. GLI Altri gruppi hanno AGGIUNTO ALCOOL (spinaci +alcool) </vt:lpstr>
      <vt:lpstr>5. INFINE abbiamo chiuso i barattoli con i coperchi, lasciandoli a riposo per un paio di giorni. COSA ACCADRA’?</vt:lpstr>
      <vt:lpstr>5. DOPO UN PAIO DI GIORNI, Abbiamo filtrato il contenuto dei vari barattoli e abbiamo osservato i liquidi ottenuti</vt:lpstr>
      <vt:lpstr>OSSERVAZIONI</vt:lpstr>
      <vt:lpstr>CONCLUSIONI! </vt:lpstr>
      <vt:lpstr>MA SIAMO SICURI CHE IN QUEL LIQUIDO, L’UNICO COLORE SIA IL VERDe?</vt:lpstr>
      <vt:lpstr>ESPERIMENTO 2: CROMATOGRAFIA</vt:lpstr>
      <vt:lpstr>PROCEDIMENTO</vt:lpstr>
      <vt:lpstr>OSSERVAZIONI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di scienze 3C Venini</dc:title>
  <dc:creator>Angela</dc:creator>
  <cp:lastModifiedBy>Angela</cp:lastModifiedBy>
  <cp:revision>114</cp:revision>
  <dcterms:created xsi:type="dcterms:W3CDTF">2023-03-25T12:02:42Z</dcterms:created>
  <dcterms:modified xsi:type="dcterms:W3CDTF">2024-10-23T16:41:08Z</dcterms:modified>
</cp:coreProperties>
</file>